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0" r:id="rId3"/>
    <p:sldId id="263" r:id="rId4"/>
    <p:sldId id="262" r:id="rId5"/>
    <p:sldId id="264" r:id="rId6"/>
    <p:sldId id="266" r:id="rId7"/>
    <p:sldId id="271" r:id="rId8"/>
    <p:sldId id="268" r:id="rId9"/>
    <p:sldId id="272" r:id="rId10"/>
    <p:sldId id="269" r:id="rId11"/>
    <p:sldId id="273" r:id="rId12"/>
    <p:sldId id="274" r:id="rId13"/>
    <p:sldId id="275" r:id="rId14"/>
    <p:sldId id="276" r:id="rId15"/>
    <p:sldId id="278" r:id="rId16"/>
    <p:sldId id="270" r:id="rId17"/>
    <p:sldId id="277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72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5DA557-6A6F-45D1-AB1A-4E91855A5F7A}" type="doc">
      <dgm:prSet loTypeId="urn:microsoft.com/office/officeart/2005/8/layout/StepDownProcess" loCatId="process" qsTypeId="urn:microsoft.com/office/officeart/2005/8/quickstyle/simple5" qsCatId="simple" csTypeId="urn:microsoft.com/office/officeart/2005/8/colors/accent6_4" csCatId="accent6" phldr="1"/>
      <dgm:spPr/>
      <dgm:t>
        <a:bodyPr/>
        <a:lstStyle/>
        <a:p>
          <a:endParaRPr lang="pt-BR"/>
        </a:p>
      </dgm:t>
    </dgm:pt>
    <dgm:pt modelId="{7C85F7C3-8AAA-424E-92BE-4C8426279BA6}">
      <dgm:prSet custT="1"/>
      <dgm:spPr/>
      <dgm:t>
        <a:bodyPr/>
        <a:lstStyle/>
        <a:p>
          <a:pPr rtl="0"/>
          <a:r>
            <a:rPr lang="pt-BR" sz="1600" dirty="0" smtClean="0"/>
            <a:t>Analisar os problemas, na definição do escopo deste projeto</a:t>
          </a:r>
          <a:endParaRPr lang="pt-BR" sz="1600" dirty="0"/>
        </a:p>
      </dgm:t>
    </dgm:pt>
    <dgm:pt modelId="{08D59F10-4918-4C8C-9DB6-C499E52248C9}" type="parTrans" cxnId="{12556FB2-6408-44EC-BF61-446EC7F66741}">
      <dgm:prSet/>
      <dgm:spPr/>
      <dgm:t>
        <a:bodyPr/>
        <a:lstStyle/>
        <a:p>
          <a:endParaRPr lang="pt-BR"/>
        </a:p>
      </dgm:t>
    </dgm:pt>
    <dgm:pt modelId="{ED3F868D-1CCA-4923-AB92-80F6209F71C4}" type="sibTrans" cxnId="{12556FB2-6408-44EC-BF61-446EC7F66741}">
      <dgm:prSet/>
      <dgm:spPr/>
      <dgm:t>
        <a:bodyPr/>
        <a:lstStyle/>
        <a:p>
          <a:endParaRPr lang="pt-BR"/>
        </a:p>
      </dgm:t>
    </dgm:pt>
    <dgm:pt modelId="{CC3197A5-7E0B-4DD1-90AF-7B936B6185BB}">
      <dgm:prSet custT="1"/>
      <dgm:spPr/>
      <dgm:t>
        <a:bodyPr/>
        <a:lstStyle/>
        <a:p>
          <a:pPr rtl="0"/>
          <a:r>
            <a:rPr lang="pt-BR" sz="1600" dirty="0" smtClean="0"/>
            <a:t>Realizar levantamentos bibliográfico e pesquisas sobre sistemas semelhantes</a:t>
          </a:r>
          <a:endParaRPr lang="pt-BR" sz="1600" dirty="0"/>
        </a:p>
      </dgm:t>
    </dgm:pt>
    <dgm:pt modelId="{5E129E2A-F618-4859-A4DE-3423B68B844A}" type="parTrans" cxnId="{58485037-D00B-4022-ADA9-01FC1B4C355F}">
      <dgm:prSet/>
      <dgm:spPr/>
      <dgm:t>
        <a:bodyPr/>
        <a:lstStyle/>
        <a:p>
          <a:endParaRPr lang="pt-BR"/>
        </a:p>
      </dgm:t>
    </dgm:pt>
    <dgm:pt modelId="{A48DC0F6-16CC-4CD2-83BA-056396CE4CFE}" type="sibTrans" cxnId="{58485037-D00B-4022-ADA9-01FC1B4C355F}">
      <dgm:prSet/>
      <dgm:spPr/>
      <dgm:t>
        <a:bodyPr/>
        <a:lstStyle/>
        <a:p>
          <a:endParaRPr lang="pt-BR"/>
        </a:p>
      </dgm:t>
    </dgm:pt>
    <dgm:pt modelId="{A0EADEBD-D977-4C14-B348-4E3FBB0F3EAA}">
      <dgm:prSet/>
      <dgm:spPr/>
      <dgm:t>
        <a:bodyPr/>
        <a:lstStyle/>
        <a:p>
          <a:pPr rtl="0"/>
          <a:r>
            <a:rPr lang="pt-BR" dirty="0" smtClean="0"/>
            <a:t>Selecionar a arquitetura e ferramentas para desenvolvimento</a:t>
          </a:r>
          <a:endParaRPr lang="pt-BR" dirty="0"/>
        </a:p>
      </dgm:t>
    </dgm:pt>
    <dgm:pt modelId="{4F2D16D1-03F1-46D0-A028-57B80056A0E4}" type="parTrans" cxnId="{4CE7F827-C8D6-47B1-961B-C8F4F40A0F08}">
      <dgm:prSet/>
      <dgm:spPr/>
      <dgm:t>
        <a:bodyPr/>
        <a:lstStyle/>
        <a:p>
          <a:endParaRPr lang="pt-BR"/>
        </a:p>
      </dgm:t>
    </dgm:pt>
    <dgm:pt modelId="{7E5999EB-41F7-442C-9408-052AC48E9D01}" type="sibTrans" cxnId="{4CE7F827-C8D6-47B1-961B-C8F4F40A0F08}">
      <dgm:prSet/>
      <dgm:spPr/>
      <dgm:t>
        <a:bodyPr/>
        <a:lstStyle/>
        <a:p>
          <a:endParaRPr lang="pt-BR"/>
        </a:p>
      </dgm:t>
    </dgm:pt>
    <dgm:pt modelId="{E4FE6FC4-E246-4599-A435-FD0CDFE73AF1}">
      <dgm:prSet custT="1"/>
      <dgm:spPr/>
      <dgm:t>
        <a:bodyPr/>
        <a:lstStyle/>
        <a:p>
          <a:pPr rtl="0"/>
          <a:r>
            <a:rPr lang="pt-BR" sz="1600" dirty="0" smtClean="0"/>
            <a:t>Elaborar e apresentar o documento final</a:t>
          </a:r>
          <a:endParaRPr lang="pt-BR" sz="1600" dirty="0"/>
        </a:p>
      </dgm:t>
    </dgm:pt>
    <dgm:pt modelId="{8FABC4D0-086B-4E19-905E-7C19CBEA3988}" type="parTrans" cxnId="{FFCC74A8-D9F9-41E9-B6A3-C9BE9AEA9EA7}">
      <dgm:prSet/>
      <dgm:spPr/>
      <dgm:t>
        <a:bodyPr/>
        <a:lstStyle/>
        <a:p>
          <a:endParaRPr lang="pt-BR"/>
        </a:p>
      </dgm:t>
    </dgm:pt>
    <dgm:pt modelId="{9ADA548B-4767-4454-9921-8C4DC61C9969}" type="sibTrans" cxnId="{FFCC74A8-D9F9-41E9-B6A3-C9BE9AEA9EA7}">
      <dgm:prSet/>
      <dgm:spPr/>
      <dgm:t>
        <a:bodyPr/>
        <a:lstStyle/>
        <a:p>
          <a:endParaRPr lang="pt-BR"/>
        </a:p>
      </dgm:t>
    </dgm:pt>
    <dgm:pt modelId="{695CABE6-4AE6-44A0-A412-DA0229BF3E51}" type="pres">
      <dgm:prSet presAssocID="{4E5DA557-6A6F-45D1-AB1A-4E91855A5F7A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pt-BR"/>
        </a:p>
      </dgm:t>
    </dgm:pt>
    <dgm:pt modelId="{447D2AEA-5FCC-4D62-8677-9E502928BC85}" type="pres">
      <dgm:prSet presAssocID="{7C85F7C3-8AAA-424E-92BE-4C8426279BA6}" presName="composite" presStyleCnt="0"/>
      <dgm:spPr/>
    </dgm:pt>
    <dgm:pt modelId="{91A137DA-8817-4086-B074-DC59B7558003}" type="pres">
      <dgm:prSet presAssocID="{7C85F7C3-8AAA-424E-92BE-4C8426279BA6}" presName="bentUpArrow1" presStyleLbl="alignImgPlace1" presStyleIdx="0" presStyleCnt="3" custLinFactX="-100000" custLinFactNeighborX="-135529"/>
      <dgm:spPr/>
    </dgm:pt>
    <dgm:pt modelId="{6CF09850-586E-41F3-8229-9D9ADED8CCF0}" type="pres">
      <dgm:prSet presAssocID="{7C85F7C3-8AAA-424E-92BE-4C8426279BA6}" presName="ParentText" presStyleLbl="node1" presStyleIdx="0" presStyleCnt="4" custScaleX="239258" custLinFactX="-43332" custLinFactNeighborX="-100000" custLinFactNeighborY="-130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DADFC61-F294-41AB-8717-7698CBB642CF}" type="pres">
      <dgm:prSet presAssocID="{7C85F7C3-8AAA-424E-92BE-4C8426279BA6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150CED41-C1ED-4C0F-BCD6-4775D2248761}" type="pres">
      <dgm:prSet presAssocID="{ED3F868D-1CCA-4923-AB92-80F6209F71C4}" presName="sibTrans" presStyleCnt="0"/>
      <dgm:spPr/>
    </dgm:pt>
    <dgm:pt modelId="{C00D8ADC-8141-43B4-8D6F-C5D98D6E4019}" type="pres">
      <dgm:prSet presAssocID="{CC3197A5-7E0B-4DD1-90AF-7B936B6185BB}" presName="composite" presStyleCnt="0"/>
      <dgm:spPr/>
    </dgm:pt>
    <dgm:pt modelId="{D38A5FB1-6458-4439-9B9F-7B5F06ADE993}" type="pres">
      <dgm:prSet presAssocID="{CC3197A5-7E0B-4DD1-90AF-7B936B6185BB}" presName="bentUpArrow1" presStyleLbl="alignImgPlace1" presStyleIdx="1" presStyleCnt="3" custLinFactNeighborX="-79407" custLinFactNeighborY="0"/>
      <dgm:spPr/>
    </dgm:pt>
    <dgm:pt modelId="{A9A62FB5-67D5-420F-BEEC-D7CB1370E212}" type="pres">
      <dgm:prSet presAssocID="{CC3197A5-7E0B-4DD1-90AF-7B936B6185BB}" presName="ParentText" presStyleLbl="node1" presStyleIdx="1" presStyleCnt="4" custScaleX="256059" custLinFactX="-32889" custLinFactNeighborX="-10000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452216D-D928-4C33-B816-3BD22FF96418}" type="pres">
      <dgm:prSet presAssocID="{CC3197A5-7E0B-4DD1-90AF-7B936B6185BB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205C5EB8-A2E0-4055-8412-FCAE91D3DFD3}" type="pres">
      <dgm:prSet presAssocID="{A48DC0F6-16CC-4CD2-83BA-056396CE4CFE}" presName="sibTrans" presStyleCnt="0"/>
      <dgm:spPr/>
    </dgm:pt>
    <dgm:pt modelId="{69645078-17C9-45F7-8B03-23DDE719F01A}" type="pres">
      <dgm:prSet presAssocID="{A0EADEBD-D977-4C14-B348-4E3FBB0F3EAA}" presName="composite" presStyleCnt="0"/>
      <dgm:spPr/>
    </dgm:pt>
    <dgm:pt modelId="{9D713A20-DD62-4EA8-AD80-4CEF684F940C}" type="pres">
      <dgm:prSet presAssocID="{A0EADEBD-D977-4C14-B348-4E3FBB0F3EAA}" presName="bentUpArrow1" presStyleLbl="alignImgPlace1" presStyleIdx="2" presStyleCnt="3" custScaleX="136878" custLinFactNeighborX="78061" custLinFactNeighborY="1532"/>
      <dgm:spPr/>
    </dgm:pt>
    <dgm:pt modelId="{88EDE259-0027-47EC-A4F8-472ED399567D}" type="pres">
      <dgm:prSet presAssocID="{A0EADEBD-D977-4C14-B348-4E3FBB0F3EAA}" presName="ParentText" presStyleLbl="node1" presStyleIdx="2" presStyleCnt="4" custScaleX="254586" custLinFactNeighborX="-910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08EC6234-AE25-45D6-9B0F-051364F85809}" type="pres">
      <dgm:prSet presAssocID="{A0EADEBD-D977-4C14-B348-4E3FBB0F3EAA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AE8537EB-6FD1-4EC6-8594-E398B1832ECC}" type="pres">
      <dgm:prSet presAssocID="{7E5999EB-41F7-442C-9408-052AC48E9D01}" presName="sibTrans" presStyleCnt="0"/>
      <dgm:spPr/>
    </dgm:pt>
    <dgm:pt modelId="{352C4FE2-83EC-48E7-BC08-1193F170EDA6}" type="pres">
      <dgm:prSet presAssocID="{E4FE6FC4-E246-4599-A435-FD0CDFE73AF1}" presName="composite" presStyleCnt="0"/>
      <dgm:spPr/>
    </dgm:pt>
    <dgm:pt modelId="{4545A06E-56C8-4F13-B3DF-EEDDCD62F629}" type="pres">
      <dgm:prSet presAssocID="{E4FE6FC4-E246-4599-A435-FD0CDFE73AF1}" presName="ParentText" presStyleLbl="node1" presStyleIdx="3" presStyleCnt="4" custScaleX="174936" custLinFactX="11044" custLinFactNeighborX="10000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FFCC74A8-D9F9-41E9-B6A3-C9BE9AEA9EA7}" srcId="{4E5DA557-6A6F-45D1-AB1A-4E91855A5F7A}" destId="{E4FE6FC4-E246-4599-A435-FD0CDFE73AF1}" srcOrd="3" destOrd="0" parTransId="{8FABC4D0-086B-4E19-905E-7C19CBEA3988}" sibTransId="{9ADA548B-4767-4454-9921-8C4DC61C9969}"/>
    <dgm:cxn modelId="{6CFB87B7-FBBC-4266-9501-AB83A2389C5E}" type="presOf" srcId="{E4FE6FC4-E246-4599-A435-FD0CDFE73AF1}" destId="{4545A06E-56C8-4F13-B3DF-EEDDCD62F629}" srcOrd="0" destOrd="0" presId="urn:microsoft.com/office/officeart/2005/8/layout/StepDownProcess"/>
    <dgm:cxn modelId="{0A971207-0553-45D0-A087-593317AB1515}" type="presOf" srcId="{7C85F7C3-8AAA-424E-92BE-4C8426279BA6}" destId="{6CF09850-586E-41F3-8229-9D9ADED8CCF0}" srcOrd="0" destOrd="0" presId="urn:microsoft.com/office/officeart/2005/8/layout/StepDownProcess"/>
    <dgm:cxn modelId="{12556FB2-6408-44EC-BF61-446EC7F66741}" srcId="{4E5DA557-6A6F-45D1-AB1A-4E91855A5F7A}" destId="{7C85F7C3-8AAA-424E-92BE-4C8426279BA6}" srcOrd="0" destOrd="0" parTransId="{08D59F10-4918-4C8C-9DB6-C499E52248C9}" sibTransId="{ED3F868D-1CCA-4923-AB92-80F6209F71C4}"/>
    <dgm:cxn modelId="{4CE7F827-C8D6-47B1-961B-C8F4F40A0F08}" srcId="{4E5DA557-6A6F-45D1-AB1A-4E91855A5F7A}" destId="{A0EADEBD-D977-4C14-B348-4E3FBB0F3EAA}" srcOrd="2" destOrd="0" parTransId="{4F2D16D1-03F1-46D0-A028-57B80056A0E4}" sibTransId="{7E5999EB-41F7-442C-9408-052AC48E9D01}"/>
    <dgm:cxn modelId="{91BA8217-7B2F-4249-B652-57B07E383F7A}" type="presOf" srcId="{4E5DA557-6A6F-45D1-AB1A-4E91855A5F7A}" destId="{695CABE6-4AE6-44A0-A412-DA0229BF3E51}" srcOrd="0" destOrd="0" presId="urn:microsoft.com/office/officeart/2005/8/layout/StepDownProcess"/>
    <dgm:cxn modelId="{3915E0D3-992A-4E7B-9019-D7C446FCC792}" type="presOf" srcId="{A0EADEBD-D977-4C14-B348-4E3FBB0F3EAA}" destId="{88EDE259-0027-47EC-A4F8-472ED399567D}" srcOrd="0" destOrd="0" presId="urn:microsoft.com/office/officeart/2005/8/layout/StepDownProcess"/>
    <dgm:cxn modelId="{58485037-D00B-4022-ADA9-01FC1B4C355F}" srcId="{4E5DA557-6A6F-45D1-AB1A-4E91855A5F7A}" destId="{CC3197A5-7E0B-4DD1-90AF-7B936B6185BB}" srcOrd="1" destOrd="0" parTransId="{5E129E2A-F618-4859-A4DE-3423B68B844A}" sibTransId="{A48DC0F6-16CC-4CD2-83BA-056396CE4CFE}"/>
    <dgm:cxn modelId="{6FF1A524-98D2-469B-BAD3-F83AEB5545DD}" type="presOf" srcId="{CC3197A5-7E0B-4DD1-90AF-7B936B6185BB}" destId="{A9A62FB5-67D5-420F-BEEC-D7CB1370E212}" srcOrd="0" destOrd="0" presId="urn:microsoft.com/office/officeart/2005/8/layout/StepDownProcess"/>
    <dgm:cxn modelId="{AAF42FED-F83E-4DD2-A7C1-CA6427556E02}" type="presParOf" srcId="{695CABE6-4AE6-44A0-A412-DA0229BF3E51}" destId="{447D2AEA-5FCC-4D62-8677-9E502928BC85}" srcOrd="0" destOrd="0" presId="urn:microsoft.com/office/officeart/2005/8/layout/StepDownProcess"/>
    <dgm:cxn modelId="{1861D66C-2D0F-4DC7-A17B-0CEADEA6D79B}" type="presParOf" srcId="{447D2AEA-5FCC-4D62-8677-9E502928BC85}" destId="{91A137DA-8817-4086-B074-DC59B7558003}" srcOrd="0" destOrd="0" presId="urn:microsoft.com/office/officeart/2005/8/layout/StepDownProcess"/>
    <dgm:cxn modelId="{28E8F392-230D-4851-9402-66FFF42DC5C6}" type="presParOf" srcId="{447D2AEA-5FCC-4D62-8677-9E502928BC85}" destId="{6CF09850-586E-41F3-8229-9D9ADED8CCF0}" srcOrd="1" destOrd="0" presId="urn:microsoft.com/office/officeart/2005/8/layout/StepDownProcess"/>
    <dgm:cxn modelId="{0C82DCBC-FD94-4B6F-A44D-D0FB0B01FD9C}" type="presParOf" srcId="{447D2AEA-5FCC-4D62-8677-9E502928BC85}" destId="{DDADFC61-F294-41AB-8717-7698CBB642CF}" srcOrd="2" destOrd="0" presId="urn:microsoft.com/office/officeart/2005/8/layout/StepDownProcess"/>
    <dgm:cxn modelId="{C80A392F-F26B-4FE7-9D5D-DBE189BD670D}" type="presParOf" srcId="{695CABE6-4AE6-44A0-A412-DA0229BF3E51}" destId="{150CED41-C1ED-4C0F-BCD6-4775D2248761}" srcOrd="1" destOrd="0" presId="urn:microsoft.com/office/officeart/2005/8/layout/StepDownProcess"/>
    <dgm:cxn modelId="{BFBEF8F8-FDDA-4243-B8EF-E8AFCA7191A0}" type="presParOf" srcId="{695CABE6-4AE6-44A0-A412-DA0229BF3E51}" destId="{C00D8ADC-8141-43B4-8D6F-C5D98D6E4019}" srcOrd="2" destOrd="0" presId="urn:microsoft.com/office/officeart/2005/8/layout/StepDownProcess"/>
    <dgm:cxn modelId="{A8797AD8-3BB0-4256-8AD9-D93D155EC415}" type="presParOf" srcId="{C00D8ADC-8141-43B4-8D6F-C5D98D6E4019}" destId="{D38A5FB1-6458-4439-9B9F-7B5F06ADE993}" srcOrd="0" destOrd="0" presId="urn:microsoft.com/office/officeart/2005/8/layout/StepDownProcess"/>
    <dgm:cxn modelId="{9CF8F7C3-7ADA-455F-A666-F382BCB046B4}" type="presParOf" srcId="{C00D8ADC-8141-43B4-8D6F-C5D98D6E4019}" destId="{A9A62FB5-67D5-420F-BEEC-D7CB1370E212}" srcOrd="1" destOrd="0" presId="urn:microsoft.com/office/officeart/2005/8/layout/StepDownProcess"/>
    <dgm:cxn modelId="{35ED4426-257F-429D-850E-F7E58622CD41}" type="presParOf" srcId="{C00D8ADC-8141-43B4-8D6F-C5D98D6E4019}" destId="{7452216D-D928-4C33-B816-3BD22FF96418}" srcOrd="2" destOrd="0" presId="urn:microsoft.com/office/officeart/2005/8/layout/StepDownProcess"/>
    <dgm:cxn modelId="{E8A97614-5C8D-4B7E-80B3-AC6B6B3ED03E}" type="presParOf" srcId="{695CABE6-4AE6-44A0-A412-DA0229BF3E51}" destId="{205C5EB8-A2E0-4055-8412-FCAE91D3DFD3}" srcOrd="3" destOrd="0" presId="urn:microsoft.com/office/officeart/2005/8/layout/StepDownProcess"/>
    <dgm:cxn modelId="{4180E25B-0776-4EF7-AECD-5C42037A0272}" type="presParOf" srcId="{695CABE6-4AE6-44A0-A412-DA0229BF3E51}" destId="{69645078-17C9-45F7-8B03-23DDE719F01A}" srcOrd="4" destOrd="0" presId="urn:microsoft.com/office/officeart/2005/8/layout/StepDownProcess"/>
    <dgm:cxn modelId="{8C767E08-BC9B-460D-BFA6-22A8DE949D18}" type="presParOf" srcId="{69645078-17C9-45F7-8B03-23DDE719F01A}" destId="{9D713A20-DD62-4EA8-AD80-4CEF684F940C}" srcOrd="0" destOrd="0" presId="urn:microsoft.com/office/officeart/2005/8/layout/StepDownProcess"/>
    <dgm:cxn modelId="{51A220D0-8D7C-4788-99AB-4846AE15DD34}" type="presParOf" srcId="{69645078-17C9-45F7-8B03-23DDE719F01A}" destId="{88EDE259-0027-47EC-A4F8-472ED399567D}" srcOrd="1" destOrd="0" presId="urn:microsoft.com/office/officeart/2005/8/layout/StepDownProcess"/>
    <dgm:cxn modelId="{AD0437CF-60B5-4977-BCAB-2A06A35CEA1F}" type="presParOf" srcId="{69645078-17C9-45F7-8B03-23DDE719F01A}" destId="{08EC6234-AE25-45D6-9B0F-051364F85809}" srcOrd="2" destOrd="0" presId="urn:microsoft.com/office/officeart/2005/8/layout/StepDownProcess"/>
    <dgm:cxn modelId="{7314417C-3CE7-4150-A281-6E3E6625A49A}" type="presParOf" srcId="{695CABE6-4AE6-44A0-A412-DA0229BF3E51}" destId="{AE8537EB-6FD1-4EC6-8594-E398B1832ECC}" srcOrd="5" destOrd="0" presId="urn:microsoft.com/office/officeart/2005/8/layout/StepDownProcess"/>
    <dgm:cxn modelId="{E09DC131-BC85-45E1-87B1-1A2187FE0B9D}" type="presParOf" srcId="{695CABE6-4AE6-44A0-A412-DA0229BF3E51}" destId="{352C4FE2-83EC-48E7-BC08-1193F170EDA6}" srcOrd="6" destOrd="0" presId="urn:microsoft.com/office/officeart/2005/8/layout/StepDownProcess"/>
    <dgm:cxn modelId="{4999180A-1275-47EC-8B41-F9806134E5B2}" type="presParOf" srcId="{352C4FE2-83EC-48E7-BC08-1193F170EDA6}" destId="{4545A06E-56C8-4F13-B3DF-EEDDCD62F629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137DA-8817-4086-B074-DC59B7558003}">
      <dsp:nvSpPr>
        <dsp:cNvPr id="0" name=""/>
        <dsp:cNvSpPr/>
      </dsp:nvSpPr>
      <dsp:spPr>
        <a:xfrm rot="5400000">
          <a:off x="856953" y="943790"/>
          <a:ext cx="828853" cy="94362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6CF09850-586E-41F3-8229-9D9ADED8CCF0}">
      <dsp:nvSpPr>
        <dsp:cNvPr id="0" name=""/>
        <dsp:cNvSpPr/>
      </dsp:nvSpPr>
      <dsp:spPr>
        <a:xfrm>
          <a:off x="0" y="12293"/>
          <a:ext cx="3338370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Analisar os problemas, na definição do escopo deste projeto</a:t>
          </a:r>
          <a:endParaRPr lang="pt-BR" sz="1600" kern="1200" dirty="0"/>
        </a:p>
      </dsp:txBody>
      <dsp:txXfrm>
        <a:off x="47685" y="59978"/>
        <a:ext cx="3243000" cy="881295"/>
      </dsp:txXfrm>
    </dsp:sp>
    <dsp:sp modelId="{DDADFC61-F294-41AB-8717-7698CBB642CF}">
      <dsp:nvSpPr>
        <dsp:cNvPr id="0" name=""/>
        <dsp:cNvSpPr/>
      </dsp:nvSpPr>
      <dsp:spPr>
        <a:xfrm>
          <a:off x="4255158" y="118137"/>
          <a:ext cx="1014809" cy="789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8A5FB1-6458-4439-9B9F-7B5F06ADE993}">
      <dsp:nvSpPr>
        <dsp:cNvPr id="0" name=""/>
        <dsp:cNvSpPr/>
      </dsp:nvSpPr>
      <dsp:spPr>
        <a:xfrm rot="5400000">
          <a:off x="4070554" y="2040908"/>
          <a:ext cx="828853" cy="94362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50000"/>
            <a:hueOff val="-5698"/>
            <a:satOff val="265"/>
            <a:lumOff val="-116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A9A62FB5-67D5-420F-BEEC-D7CB1370E212}">
      <dsp:nvSpPr>
        <dsp:cNvPr id="0" name=""/>
        <dsp:cNvSpPr/>
      </dsp:nvSpPr>
      <dsp:spPr>
        <a:xfrm>
          <a:off x="1657310" y="1122108"/>
          <a:ext cx="3572795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184212"/>
                <a:satOff val="-8053"/>
                <a:lumOff val="21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184212"/>
                <a:satOff val="-8053"/>
                <a:lumOff val="21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184212"/>
                <a:satOff val="-8053"/>
                <a:lumOff val="21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Realizar levantamentos bibliográfico e pesquisas sobre sistemas semelhantes</a:t>
          </a:r>
          <a:endParaRPr lang="pt-BR" sz="1600" kern="1200" dirty="0"/>
        </a:p>
      </dsp:txBody>
      <dsp:txXfrm>
        <a:off x="1704995" y="1169793"/>
        <a:ext cx="3477425" cy="881295"/>
      </dsp:txXfrm>
    </dsp:sp>
    <dsp:sp modelId="{7452216D-D928-4C33-B816-3BD22FF96418}">
      <dsp:nvSpPr>
        <dsp:cNvPr id="0" name=""/>
        <dsp:cNvSpPr/>
      </dsp:nvSpPr>
      <dsp:spPr>
        <a:xfrm>
          <a:off x="5995561" y="1215255"/>
          <a:ext cx="1014809" cy="789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713A20-DD62-4EA8-AD80-4CEF684F940C}">
      <dsp:nvSpPr>
        <dsp:cNvPr id="0" name=""/>
        <dsp:cNvSpPr/>
      </dsp:nvSpPr>
      <dsp:spPr>
        <a:xfrm rot="5400000">
          <a:off x="7169368" y="2976730"/>
          <a:ext cx="828853" cy="12916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50000"/>
            <a:hueOff val="-11397"/>
            <a:satOff val="529"/>
            <a:lumOff val="-232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8EDE259-0027-47EC-A4F8-472ED399567D}">
      <dsp:nvSpPr>
        <dsp:cNvPr id="0" name=""/>
        <dsp:cNvSpPr/>
      </dsp:nvSpPr>
      <dsp:spPr>
        <a:xfrm>
          <a:off x="5007702" y="2219226"/>
          <a:ext cx="3552242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368424"/>
                <a:satOff val="-16105"/>
                <a:lumOff val="43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368424"/>
                <a:satOff val="-16105"/>
                <a:lumOff val="43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368424"/>
                <a:satOff val="-16105"/>
                <a:lumOff val="43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dirty="0" smtClean="0"/>
            <a:t>Selecionar a arquitetura e ferramentas para desenvolvimento</a:t>
          </a:r>
          <a:endParaRPr lang="pt-BR" sz="1800" kern="1200" dirty="0"/>
        </a:p>
      </dsp:txBody>
      <dsp:txXfrm>
        <a:off x="5055387" y="2266911"/>
        <a:ext cx="3456872" cy="881295"/>
      </dsp:txXfrm>
    </dsp:sp>
    <dsp:sp modelId="{08EC6234-AE25-45D6-9B0F-051364F85809}">
      <dsp:nvSpPr>
        <dsp:cNvPr id="0" name=""/>
        <dsp:cNvSpPr/>
      </dsp:nvSpPr>
      <dsp:spPr>
        <a:xfrm>
          <a:off x="7608474" y="2312373"/>
          <a:ext cx="1014809" cy="789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45A06E-56C8-4F13-B3DF-EEDDCD62F629}">
      <dsp:nvSpPr>
        <dsp:cNvPr id="0" name=""/>
        <dsp:cNvSpPr/>
      </dsp:nvSpPr>
      <dsp:spPr>
        <a:xfrm>
          <a:off x="8307290" y="3316344"/>
          <a:ext cx="2440884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184212"/>
                <a:satOff val="-8053"/>
                <a:lumOff val="21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184212"/>
                <a:satOff val="-8053"/>
                <a:lumOff val="21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184212"/>
                <a:satOff val="-8053"/>
                <a:lumOff val="21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Elaborar e apresentar o documento final</a:t>
          </a:r>
          <a:endParaRPr lang="pt-BR" sz="1600" kern="1200" dirty="0"/>
        </a:p>
      </dsp:txBody>
      <dsp:txXfrm>
        <a:off x="8354975" y="3364029"/>
        <a:ext cx="2345514" cy="8812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6799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9960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4104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9535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3387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860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7057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9359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6356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179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3859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6000">
              <a:schemeClr val="bg1"/>
            </a:gs>
            <a:gs pos="59000">
              <a:schemeClr val="bg1"/>
            </a:gs>
            <a:gs pos="100000">
              <a:schemeClr val="accent6">
                <a:lumMod val="60000"/>
                <a:lumOff val="4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053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4.jp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723554" y="378771"/>
            <a:ext cx="935227" cy="951338"/>
          </a:xfrm>
          <a:prstGeom prst="rect">
            <a:avLst/>
          </a:prstGeom>
          <a:ln/>
        </p:spPr>
      </p:pic>
      <p:sp>
        <p:nvSpPr>
          <p:cNvPr id="6" name="Retângulo 5"/>
          <p:cNvSpPr/>
          <p:nvPr/>
        </p:nvSpPr>
        <p:spPr>
          <a:xfrm>
            <a:off x="4414674" y="2912499"/>
            <a:ext cx="3362652" cy="3768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DJALMA FERREIRA DE LIMA FILHO</a:t>
            </a:r>
            <a:endParaRPr lang="pt-BR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3834063" y="1456932"/>
            <a:ext cx="452387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MINISTÉRIO DA EDUCAÇÃO</a:t>
            </a:r>
            <a:endParaRPr lang="pt-BR" sz="12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UNIVERSIDADE FEDERAL RURAL DA </a:t>
            </a:r>
            <a:r>
              <a:rPr lang="pt-BR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AMAZÔNIA</a:t>
            </a:r>
            <a:endParaRPr lang="pt-BR" sz="12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INSTITUTO CIBERESPACIAL</a:t>
            </a:r>
            <a:endParaRPr lang="pt-BR" sz="12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CURSO DE GRADUAÇÃO EM ENGENHARIA CARTOGRÁFICA E DE AGRIMENSURA</a:t>
            </a:r>
            <a:endParaRPr lang="pt-BR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1219200" y="3677045"/>
            <a:ext cx="9753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2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ArcPyAutoMap: Desenvolvimento de uma Ferramenta Python Toolbox para Automação de Rotinas Cartográficas em Processos Fundiários</a:t>
            </a:r>
            <a:endParaRPr lang="pt-BR" sz="20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355362" y="5773629"/>
            <a:ext cx="327057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Orientador Acadêmico </a:t>
            </a:r>
            <a:r>
              <a:rPr lang="pt-BR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Profº</a:t>
            </a:r>
            <a:r>
              <a:rPr lang="pt-BR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Dr. 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Edvar da Luz Oliveira.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3923256" y="5773629"/>
            <a:ext cx="305949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Membro Externo Dr. </a:t>
            </a:r>
            <a:endParaRPr lang="pt-BR" dirty="0" smtClean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André </a:t>
            </a:r>
            <a:r>
              <a:rPr lang="pt-B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Moacir Lage Miranda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7280068" y="5773629"/>
            <a:ext cx="49119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Membro Externo Especialista em Geotecnologias </a:t>
            </a:r>
            <a:r>
              <a:rPr lang="pt-B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Thiago dos Santos Souza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tângulo 13"/>
          <p:cNvSpPr/>
          <p:nvPr/>
        </p:nvSpPr>
        <p:spPr>
          <a:xfrm>
            <a:off x="4993775" y="5315555"/>
            <a:ext cx="2204450" cy="4580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Banca Examinadora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101" y="508931"/>
            <a:ext cx="1974536" cy="82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57404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2400" dirty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Arquitetura do sistema ArcPyAutoMap</a:t>
            </a:r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665018"/>
            <a:ext cx="4953000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Diagrama de Caso de Uso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Figura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3, ao lado,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mostra o diagrama de casos de uso da ferramenta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ArcPyAutoMap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destacando suas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principais funcionalidades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 O processo começa com a seleção do shapefile ou do processo desejado e a definição do destino de exportação. Os usuários escolhem um modelo de despacho e um município, preenchem campos em um formulário, e verificam dados para garantir a integridade antes de atualizar o mapa. O mapa pode ser exportado em PDF, e os despachos em Word (.DOCX) e planilhas em Excel (.XLSX). As relações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inclusão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(&lt;&lt;include&gt;&gt;) 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extensão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(&lt;&lt;extend&gt;&gt;) no diagrama mostram como cada etapa está conectada, proporcionando uma visão clara da interação dos usuários com a ferramenta.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17567"/>
            <a:ext cx="6993675" cy="66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728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/>
          <p:cNvSpPr/>
          <p:nvPr/>
        </p:nvSpPr>
        <p:spPr>
          <a:xfrm>
            <a:off x="0" y="665018"/>
            <a:ext cx="3924300" cy="4944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Diagrama de Classes</a:t>
            </a:r>
          </a:p>
          <a:p>
            <a:pPr lvl="1" algn="just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1" dirty="0" err="1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ValoresConstantes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1" dirty="0" err="1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Logger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1" dirty="0" err="1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Parametros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Shapefile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Layout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1" dirty="0" err="1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Funcoes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Despacho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Database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1" dirty="0" err="1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AutoMap</a:t>
            </a: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887949"/>
            <a:ext cx="8085234" cy="5646221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2400" dirty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Arquitetura do sistema ArcPyAutoMap</a:t>
            </a:r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14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/>
          <p:cNvSpPr/>
          <p:nvPr/>
        </p:nvSpPr>
        <p:spPr>
          <a:xfrm>
            <a:off x="0" y="665018"/>
            <a:ext cx="4762500" cy="342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Diagrama de Classes</a:t>
            </a:r>
          </a:p>
          <a:p>
            <a:pPr lvl="1" algn="just">
              <a:lnSpc>
                <a:spcPts val="2550"/>
              </a:lnSpc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Figura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5, ao lado,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mostra o fluxo da ferramenta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ArcPyAutoMap. </a:t>
            </a:r>
          </a:p>
          <a:p>
            <a:pPr lvl="1" algn="just">
              <a:lnSpc>
                <a:spcPts val="2550"/>
              </a:lnSpc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Começa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com a abertura da ferramenta no ArcCatalog. O usuário decide se carrega dados salvos ou começa do zero. Se não carregar dados, preenche um formulário. Depois, obtém informações sobre a carta cadastral, zoneamento e incidências. O layout é atualizado e o mapa final é exportado.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2400" dirty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Arquitetura do sistema ArcPyAutoMap</a:t>
            </a:r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374" y="931573"/>
            <a:ext cx="6566326" cy="565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69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/>
          <p:cNvSpPr/>
          <p:nvPr/>
        </p:nvSpPr>
        <p:spPr>
          <a:xfrm>
            <a:off x="3733800" y="665017"/>
            <a:ext cx="7569200" cy="5093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Python e Integração com o ArcGIS </a:t>
            </a:r>
            <a:r>
              <a:rPr lang="pt-BR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	Python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Python é uma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linguagem de programação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fácil de ler e usar, criada em 1990 por Guido Van Rossum. É conhecida por sua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simplicidade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e por ter muitos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módulos e ferramentas prontos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para ajudar em diversas tarefas. Python pode ser executado em diferentes sistemas sem precisar ser reescrito, o que facilita seu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uso em diferentes plataformas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(BORGES, 2014).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No contexto deste trabalho, 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análise de dados geoespaciais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é crucial para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decisões e planejamento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 Softwares de SIG, como o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ArcGIS®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são poderosos para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análise e mapeamento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 A linguagem Python surge como uma solução eficaz para se integrar ao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ArcGIS®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permitindo 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customização e expansão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do por meio de scripts personalizados,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automação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de tarefas e desenvolvimento de ferramentas especializadas, resultando em análises mais detalhadas e ajustadas às necessidades específicas de cada projeto.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2400" dirty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Arquitetura do sistema ArcPyAutoMap</a:t>
            </a:r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100" y="1050624"/>
            <a:ext cx="49784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703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/>
          <p:cNvSpPr/>
          <p:nvPr/>
        </p:nvSpPr>
        <p:spPr>
          <a:xfrm>
            <a:off x="159007" y="3006435"/>
            <a:ext cx="5765800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r>
              <a:rPr lang="pt-BR" sz="1600" b="1" dirty="0" err="1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OpenPyXl</a:t>
            </a: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openpyxl é uma biblioteca que permite manipular arquivos Excel em Python, facilitando a automação de planilhas (GAZONI, E, CLARK C, 2024). Na ferramenta ArcPyAutoMap, sua integração foi essencial para gerar planilhas Excel automaticamente, tornando os resultados exportáveis em um formato amplamente reconhecido, facilitando o compartilhamento e uso das informações processadas.</a:t>
            </a: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2400" dirty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Arquitetura do sistema ArcPyAutoMap</a:t>
            </a:r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5765799" y="2989117"/>
            <a:ext cx="6337300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Python-Docx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Essencial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na automação de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documentos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formato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Word em Python.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Ela permite criar e manipular documentos programaticamente, inserindo textos, imagens, tabelas e formatando parágrafos (CANNY, 2015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).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Na ferramenta ArcPyAutoMap, a python-docx foi integrada para automatizar a geração de relatórios no formato Word, garantindo eficiência e consistência na apresentação final dos dados, especialmente em cenários de relatórios padronizados a partir de informações variáveis.</a:t>
            </a: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28" b="16083"/>
          <a:stretch/>
        </p:blipFill>
        <p:spPr>
          <a:xfrm>
            <a:off x="1415277" y="723899"/>
            <a:ext cx="3099829" cy="2209801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92" b="16957"/>
          <a:stretch/>
        </p:blipFill>
        <p:spPr>
          <a:xfrm>
            <a:off x="7162800" y="860135"/>
            <a:ext cx="33147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377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2400" dirty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Arquitetura do sistema ArcPyAutoMap</a:t>
            </a:r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3" y="963614"/>
            <a:ext cx="5462053" cy="3860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12" t="24255" r="34866"/>
          <a:stretch/>
        </p:blipFill>
        <p:spPr>
          <a:xfrm>
            <a:off x="3209195" y="2146300"/>
            <a:ext cx="4480781" cy="402345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300" y="3121029"/>
            <a:ext cx="4586649" cy="358457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3173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Conclusão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660400" y="825500"/>
            <a:ext cx="5435600" cy="5712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Integração entre Automação e Análise Geoespacial: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ferramenta combina Python com ArcGIS para automatizar processos repetitivos e complexos, aumentando a produtividade e precisão.</a:t>
            </a:r>
          </a:p>
          <a:p>
            <a:pPr>
              <a:lnSpc>
                <a:spcPts val="2200"/>
              </a:lnSpc>
            </a:pPr>
            <a:endParaRPr lang="pt-BR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Simplificação do Fluxo de Trabalho: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Ao automatizar tarefas manuais, a ferramenta libera os profissionais para focarem em análises mais estratégicas e aprofundadas.</a:t>
            </a:r>
          </a:p>
          <a:p>
            <a:pPr>
              <a:lnSpc>
                <a:spcPts val="2200"/>
              </a:lnSpc>
            </a:pPr>
            <a:endParaRPr lang="pt-BR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Padronização e Consistência: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ferramenta garante a padronização na geração de mapas e relatórios, reduzindo erros e garantindo uniformidade nos resultados.</a:t>
            </a:r>
          </a:p>
          <a:p>
            <a:pPr>
              <a:lnSpc>
                <a:spcPts val="2200"/>
              </a:lnSpc>
            </a:pPr>
            <a:endParaRPr lang="pt-BR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Exportação de Produtos Cartográficos e Relatórios: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Automatiza a exportação de documentos como mapas e planilhas, garantindo que estejam prontos para o uso e envio dentro do fluxo de trabalho.</a:t>
            </a:r>
          </a:p>
          <a:p>
            <a:pPr>
              <a:lnSpc>
                <a:spcPts val="2200"/>
              </a:lnSpc>
            </a:pP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6489700" y="825500"/>
            <a:ext cx="5435600" cy="560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Arquitetura Flexível e Personalizável:</a:t>
            </a: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ferramenta é flexível, permitindo personalizações para atender a futuras demandas e requisitos específicos.</a:t>
            </a:r>
          </a:p>
          <a:p>
            <a:pPr>
              <a:lnSpc>
                <a:spcPts val="2400"/>
              </a:lnSpc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Versatilidade da ArcPyAutoMap:</a:t>
            </a: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adaptabilidade da ferramenta a diferentes projetos e usuários garante sua relevância a longo prazo.</a:t>
            </a:r>
          </a:p>
          <a:p>
            <a:pPr>
              <a:lnSpc>
                <a:spcPts val="2400"/>
              </a:lnSpc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Aplicação em Ambientes Reais e Tomada de Decisão:</a:t>
            </a: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automação melhora a confiabilidade dos dados, economizando tempo e apoiando decisões informadas e baseadas em dados.</a:t>
            </a:r>
          </a:p>
          <a:p>
            <a:pPr>
              <a:lnSpc>
                <a:spcPts val="2400"/>
              </a:lnSpc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Futuras Inovações e Modernização:</a:t>
            </a: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ferramenta não só atende às necessidades atuais, mas também prepara o caminho para inovações futuras em análises geoespaciais.</a:t>
            </a:r>
          </a:p>
          <a:p>
            <a:pPr>
              <a:lnSpc>
                <a:spcPts val="2400"/>
              </a:lnSpc>
            </a:pP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37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Dificuldade Encontradas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20700" y="1007189"/>
            <a:ext cx="7658100" cy="2525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400"/>
              </a:lnSpc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Limitações do Python 2.7 no ArcGIS Desktop:</a:t>
            </a:r>
          </a:p>
          <a:p>
            <a:pPr marL="285750" indent="-285750" algn="just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uso do Python 2.7 impôs restrições, como a falta de recursos avançados disponíveis no Python 3, dificultando o desenvolvimento e a integração com bibliotecas modernas.</a:t>
            </a:r>
          </a:p>
          <a:p>
            <a:pPr algn="just">
              <a:lnSpc>
                <a:spcPts val="2400"/>
              </a:lnSpc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Problemas com Codificação de Caracteres (UTF-8):</a:t>
            </a:r>
          </a:p>
          <a:p>
            <a:pPr marL="285750" indent="-285750" algn="just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ArcGIS Desktop não suportava adequadamente o encoding UTF-8, forçando a utilização de conversões manuais e ajustes para lidar com diferentes sistemas de codificação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13889" r="8889" b="11296"/>
          <a:stretch/>
        </p:blipFill>
        <p:spPr>
          <a:xfrm>
            <a:off x="8557230" y="1097083"/>
            <a:ext cx="2973564" cy="2687517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520700" y="3875051"/>
            <a:ext cx="11162494" cy="2217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2400"/>
              </a:lnSpc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Automatização da Instalação de Bibliotecas no Python 2.7:</a:t>
            </a:r>
          </a:p>
          <a:p>
            <a:pPr marL="285750" indent="-285750" algn="just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 facilitar a instalação de bibliotecas externas, foi criado um script em linguagem de comando do Windows, automatizando o processo de configuração e instalação das dependências.</a:t>
            </a:r>
          </a:p>
          <a:p>
            <a:pPr algn="just">
              <a:lnSpc>
                <a:spcPts val="2400"/>
              </a:lnSpc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Desafios de Trabalhar com Software Desatualizado:</a:t>
            </a:r>
          </a:p>
          <a:p>
            <a:pPr marL="285750" indent="-285750" algn="just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limitações do software desatualizado exigiram soluções criativas e técnicas avançadas para garantir a funcionalidade e a usabilidade da ferramenta desenvolvida.</a:t>
            </a: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9485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" t="23260" r="12593" b="20923"/>
          <a:stretch/>
        </p:blipFill>
        <p:spPr>
          <a:xfrm>
            <a:off x="0" y="4924697"/>
            <a:ext cx="3056709" cy="1933303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3056709" y="117567"/>
            <a:ext cx="9135291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Introdução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1"/>
          <p:cNvSpPr/>
          <p:nvPr/>
        </p:nvSpPr>
        <p:spPr>
          <a:xfrm>
            <a:off x="3056708" y="665018"/>
            <a:ext cx="8347891" cy="61929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1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Regularização Fundiária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regularização fundiária é uma política estatal essencial para 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desenvolvimento sustentável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promovendo justiça social, desenvolvimento econômico e proteção ambiental, com o objetivo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assegurar a posse legal de terras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beneficiando famílias em todo o Brasil (USUCAMPEÃO, 2023).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No Estado do Pará, a regularização fundiária é realizada pelo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Instituto de Terras do Pará (ITERPA)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 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550"/>
              </a:lnSpc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Brito (2015), entre 2007 e 2013, o ITERPA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enfrentou desafios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significativos na regularização fundiária,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com uma média de 454 títulos anuais e, em alguns anos, menos de 100. A instituição sofria com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procedimentos desatualizados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um quadro de funcionários reduzido e baixa transparência. Em 2021, Brito observou que essas deficiências contribuíram para 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ineficiência dos sistemas de informação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resultando em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atrasos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na entrega de títulos. Esse cenário força os técnicos a investir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mais tempo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na busca e análise de dados e aumenta a dependência de visitas de campo, que poderiam ser minimizadas com um sistema geográfico mais eficiente.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3" t="11999" r="69557" b="16189"/>
          <a:stretch/>
        </p:blipFill>
        <p:spPr>
          <a:xfrm>
            <a:off x="0" y="0"/>
            <a:ext cx="3056709" cy="492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0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Introdução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7" name="Text 1"/>
          <p:cNvSpPr/>
          <p:nvPr/>
        </p:nvSpPr>
        <p:spPr>
          <a:xfrm>
            <a:off x="186938" y="665018"/>
            <a:ext cx="8112034" cy="3554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Gerência de Cartografia e Geoprocessamento (GCG)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ITERPA, é um dos setores mais demandados, onde seu fluxo de produção de produtos cartográfico demanda bastante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esforço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tempo do corpo técnico,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incluindo tarefas que envolvem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intensa digitação repetitiva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de informações, seja em mapas em relatórios, planilhas, arquivos diversos e organização de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pastas. 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utilização de softwares de SIG trouxe agilidade na resolução de problemas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porém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ainda há a necessidade de incrementá-los com ferramentas e plugins externos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para melhor geração de resultados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550"/>
              </a:lnSpc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9298" y="965466"/>
            <a:ext cx="2705198" cy="2705198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8703320" y="3670664"/>
            <a:ext cx="33571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Fonte: 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www.flaticon.com/free-icons/hard-work</a:t>
            </a:r>
            <a:endParaRPr lang="pt-B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3067977" y="4520926"/>
            <a:ext cx="8666519" cy="1426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solução proposta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é a criação de uma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ferramenta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específica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para 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setor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destinada 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integrar-se aos softwares de SIG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em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uso, utilizando a linguagem de programação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Python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para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automatizar tarefas cartográficas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cruciais no contexto da regularização fundiária, buscando aumentar a eficiência, precisão e diminuir o tempo de produção dos resultados.</a:t>
            </a: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11" y="4351263"/>
            <a:ext cx="1765358" cy="1765358"/>
          </a:xfrm>
          <a:prstGeom prst="rect">
            <a:avLst/>
          </a:prstGeom>
        </p:spPr>
      </p:pic>
      <p:sp>
        <p:nvSpPr>
          <p:cNvPr id="12" name="CaixaDeTexto 11"/>
          <p:cNvSpPr txBox="1"/>
          <p:nvPr/>
        </p:nvSpPr>
        <p:spPr>
          <a:xfrm>
            <a:off x="327813" y="6204900"/>
            <a:ext cx="33571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Fonte: 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www.flaticon.com/free-icons/tool-box</a:t>
            </a:r>
            <a:endParaRPr lang="pt-B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1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Objetivos gerais e específicos 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1"/>
          <p:cNvSpPr/>
          <p:nvPr/>
        </p:nvSpPr>
        <p:spPr>
          <a:xfrm>
            <a:off x="163708" y="3332891"/>
            <a:ext cx="11888592" cy="3295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Objetivos específicos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Analisar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identificar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as principais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rotinas cartográficas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envolvidas nos processos de regularização fundiária no estado do Pará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Desenvolver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scripts em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Python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utilizando a biblioteca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ArcPy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para automatizar as tarefas essenciais desses processos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Integrar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os scripts desenvolvidos em uma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ferramenta Toolbox no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ArcGIS</a:t>
            </a:r>
            <a:r>
              <a:rPr lang="pt-BR" b="1" dirty="0">
                <a:sym typeface="Symbol" panose="05050102010706020507" pitchFamily="18" charset="2"/>
              </a:rPr>
              <a:t>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facilitando sua utilização pelos profissionais da área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Testar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validar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ferramenta desenvolvida em cenários reais de regularização fundiária, avaliando sua eficiência e precisão.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550"/>
              </a:lnSpc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163708" y="665018"/>
            <a:ext cx="6096000" cy="2426305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algn="just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Objetivo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Geral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Desenvolver uma ferramenta Python Toolbox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utilizando a biblioteca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ArcPy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para automatizar as rotinas cartográficas relacionadas aos processos de regularização fundiária no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ArcGIS</a:t>
            </a:r>
            <a:r>
              <a:rPr lang="pt-BR" b="1" dirty="0">
                <a:sym typeface="Symbol" panose="05050102010706020507" pitchFamily="18" charset="2"/>
              </a:rPr>
              <a:t>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visando otimizar a eficiência, precisão e escalabilidade dessas operações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026" name="Picture 2" descr="https://geospatialtraining.com/wp-content/uploads/2016/11/How-to-use-the-Python-window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777" b="89927" l="4396" r="95879">
                        <a14:foregroundMark x1="4396" y1="6777" x2="4396" y2="6777"/>
                        <a14:foregroundMark x1="95879" y1="33516" x2="95879" y2="335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7341" y="451836"/>
            <a:ext cx="4137025" cy="3102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/>
          <p:cNvSpPr txBox="1"/>
          <p:nvPr/>
        </p:nvSpPr>
        <p:spPr>
          <a:xfrm>
            <a:off x="7873008" y="3126132"/>
            <a:ext cx="2705690" cy="428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Fonte: 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https://geospatialtraining.com/get-a-list-of-unique-attribute-values-using-arcpy/</a:t>
            </a:r>
            <a:endParaRPr lang="pt-B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07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Metodologia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163708" y="665018"/>
            <a:ext cx="11609192" cy="1426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Monitora Team (2020),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metodologia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ágil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foca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em melhorias e alterações contínuas, baseadas na usabilidade durante os testes da ferramenta.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processo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é dividido em períodos curtos de desenvolvimento, permitindo a obtenção rápida de resultados e </a:t>
            </a:r>
            <a:r>
              <a:rPr lang="pt-BR" sz="1600" i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feedbacks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 Seguindo os seguintes passos apresentados no diagrama abaixo:</a:t>
            </a:r>
          </a:p>
        </p:txBody>
      </p:sp>
      <p:graphicFrame>
        <p:nvGraphicFramePr>
          <p:cNvPr id="12" name="Diagrama 11"/>
          <p:cNvGraphicFramePr/>
          <p:nvPr>
            <p:extLst>
              <p:ext uri="{D42A27DB-BD31-4B8C-83A1-F6EECF244321}">
                <p14:modId xmlns:p14="http://schemas.microsoft.com/office/powerpoint/2010/main" val="4093369840"/>
              </p:ext>
            </p:extLst>
          </p:nvPr>
        </p:nvGraphicFramePr>
        <p:xfrm>
          <a:off x="685800" y="2260600"/>
          <a:ext cx="11087100" cy="431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421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Referencial </a:t>
            </a:r>
            <a:r>
              <a:rPr lang="pt-BR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Teórico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665018"/>
            <a:ext cx="12054980" cy="7273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30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Regularização fundiária</a:t>
            </a: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Gómez e Vieira Filho (2023), as políticas governamentais buscam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estimular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setor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agropecuário e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crescimento econômico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o,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reduzir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conflitos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promover o desenvolvimento sustentável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urbano e rural.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Costa (2019), a sua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falta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gera formação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disputas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pela posse da terra, situações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violência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exclusão social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ITERPA,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entidade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pública,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criada pela Lei Estadual nº 4.584, de 08 de outubro de 1975,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tem a missão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garantir o acesso à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terra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por meio da regularização fundiária (ITERPA, 2009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). Assim, contribuindo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para 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estabilidade social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no campo e 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combate ao desmatamento ilegal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(ITERPA, 2023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).</a:t>
            </a:r>
          </a:p>
          <a:p>
            <a:pPr lvl="1" algn="just">
              <a:lnSpc>
                <a:spcPts val="2300"/>
              </a:lnSpc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30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Cartografia e Geoprocessamento em Produtos Cartográficos Fundiários</a:t>
            </a:r>
          </a:p>
          <a:p>
            <a:pPr marL="742950" lvl="1" indent="-285750" algn="just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combinação do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geoprocessamento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com sistemas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GIS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facilita a análise de dados para técnicos de regularização fundiária, agilizando processos e melhorando a caracterização do território. O uso de SIG demonstra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avanços significativos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na administração pública, evidenciando sua importância na regularização fundiária (WULF, 2023).</a:t>
            </a:r>
          </a:p>
          <a:p>
            <a:pPr lvl="1" algn="just">
              <a:lnSpc>
                <a:spcPts val="2300"/>
              </a:lnSpc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30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Tecnologias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utilizadas para desenvolvimento do sistema</a:t>
            </a: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egundo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Silvério (2022) 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desenvolvimento de ferramentas de automação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é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essencial para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agilizar, padronizar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otimizar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rotinas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 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programação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é fundamental para o avanço tecnológico, pois organiza instruções que o computador executa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através de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uma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linguagem de programação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específica (DE SOUSA, 2016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).</a:t>
            </a: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Prina (2021) destaca a importância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desenvolver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uma ferramenta computacional que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simplifique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produção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mapas automáticos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tornando o processo mais acessível e eficiente tanto para profissionais da cartografia quanto para pessoas leigas no assunto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Diversas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etapas padronizadas são necessárias para a análise técnica de um processo. Para agilizar e simplificar rotinas repetitivas, foi desenvolvida uma ferramenta que automatiza essas tarefas.</a:t>
            </a:r>
          </a:p>
          <a:p>
            <a:pPr marL="742950" lvl="1" indent="-285750" algn="just">
              <a:lnSpc>
                <a:spcPts val="200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000"/>
              </a:lnSpc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00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00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31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Referencial </a:t>
            </a:r>
            <a:r>
              <a:rPr lang="pt-BR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Teórico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665018"/>
            <a:ext cx="12054980" cy="5093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Processo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 projeto e desenvolvimento de sistemas: Modelagem de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Sistemas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modelagem de sistemas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envolve a criação de modelos abstratos que representam diferentes perspectivas de um sistema. Utilizando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notações gráficas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como 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UML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ela facilita a comunicação entre clientes e desenvolvedores, garantindo que as funcionalidades e especificações sejam bem compreendidas e documentadas (HALL, 2021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Os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diagramas de caso de uso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capturam os requisitos e comportamentos de um sistema na UML, definindo seu escopo e interações com os agentes. Eles descrevem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que o sistema faz e como os agentes o utilizam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sem detalhar seu funcionamento interno (IBM, 2021).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Os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diagramas de classes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funcionam como planos do sistema, modelando objetos, suas relações, funções e serviços. Eles ajudam a entender os requisitos e componentes do sistema, e durante o desenvolvimento orientado a objetos, essas representações são refinadas e se traduzem em classes e objetos no código (IBM, 2021).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Em UML,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diagramas de atividade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mostram a sequência de atividades e fluxos de trabalho, detalhando caminhos de decisão e facilitando o entendimento de processos complexos do início ao fim, sendo úteis para técnicos (SPARX SYSTEMS, 2024).</a:t>
            </a: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217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Arquitetura </a:t>
            </a:r>
            <a:r>
              <a:rPr lang="pt-BR" sz="3200" dirty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do sistema ArcPyAutoMap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0" y="665018"/>
            <a:ext cx="5854700" cy="5093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Modelagem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do Sistema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ArcpyAutoMap</a:t>
            </a:r>
          </a:p>
          <a:p>
            <a:pPr lvl="2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Levantamento de Requisitos</a:t>
            </a:r>
          </a:p>
          <a:p>
            <a:pPr marL="1200150" lvl="2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Os requisitos de usuários são essenciais para o sucesso de um projeto de software, assegurando que o produto atenda às necessidades e funcione conforme esperado (SOMMERVILLE, 2019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).</a:t>
            </a:r>
          </a:p>
          <a:p>
            <a:pPr marL="1200150" lvl="2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2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Requisitos Funcionais</a:t>
            </a:r>
          </a:p>
          <a:p>
            <a:pPr marL="1200150" lvl="2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Os requisitos funcionais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definem as funcionalidades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que o sistema deve fornecer, descrevendo as ações que ele precisa executar para atender às necessidades dos usuários. </a:t>
            </a:r>
          </a:p>
          <a:p>
            <a:pPr marL="1200150" lvl="2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1200150" lvl="2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Quadro 1, ao lado, apresenta os 14 requisitos funcionais presentes na ferramentas.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073" y="832294"/>
            <a:ext cx="4681183" cy="592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36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Arquitetura </a:t>
            </a:r>
            <a:r>
              <a:rPr lang="pt-BR" sz="3200" dirty="0">
                <a:solidFill>
                  <a:schemeClr val="bg1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do sistema ArcPyAutoMap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0" y="665018"/>
            <a:ext cx="52959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Modelagem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do Sistema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ArcpyAutoMap</a:t>
            </a: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2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Requisitos Não Funcionais</a:t>
            </a:r>
          </a:p>
          <a:p>
            <a:pPr marL="1200150" lvl="2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Os requisitos não funcionais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definem os critérios para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avaliar o desempenho do sistema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incluindo atributos como eficiência, segurança e usabilidade. Eles descrevem como o sistema deve se comportar, abordando características como desempenho, segurança, usabilidade, escalabilidade e confiabilidade. 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1200150" lvl="2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1200150" lvl="2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Quadro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2, ao lado,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apresenta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os 6 requisitos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não funcionais identificados para a ferramenta.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206" y="1069612"/>
            <a:ext cx="6363588" cy="520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50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2537</TotalTime>
  <Words>1879</Words>
  <Application>Microsoft Office PowerPoint</Application>
  <PresentationFormat>Widescreen</PresentationFormat>
  <Paragraphs>161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5" baseType="lpstr">
      <vt:lpstr>Amiri Quran</vt:lpstr>
      <vt:lpstr>Arial</vt:lpstr>
      <vt:lpstr>Calibri</vt:lpstr>
      <vt:lpstr>Calibri Light</vt:lpstr>
      <vt:lpstr>Gelasio</vt:lpstr>
      <vt:lpstr>Symbol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Djalma Filho</dc:creator>
  <cp:lastModifiedBy>Djalma Filho</cp:lastModifiedBy>
  <cp:revision>81</cp:revision>
  <dcterms:created xsi:type="dcterms:W3CDTF">2024-09-18T01:15:16Z</dcterms:created>
  <dcterms:modified xsi:type="dcterms:W3CDTF">2024-09-19T23:54:21Z</dcterms:modified>
</cp:coreProperties>
</file>

<file path=docProps/thumbnail.jpeg>
</file>